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88" r:id="rId2"/>
    <p:sldId id="257" r:id="rId3"/>
    <p:sldId id="258" r:id="rId4"/>
    <p:sldId id="292" r:id="rId5"/>
    <p:sldId id="260" r:id="rId6"/>
    <p:sldId id="261" r:id="rId7"/>
    <p:sldId id="293" r:id="rId8"/>
    <p:sldId id="308" r:id="rId9"/>
    <p:sldId id="307" r:id="rId10"/>
    <p:sldId id="306" r:id="rId11"/>
    <p:sldId id="294" r:id="rId12"/>
    <p:sldId id="295" r:id="rId13"/>
    <p:sldId id="263" r:id="rId14"/>
    <p:sldId id="296" r:id="rId15"/>
    <p:sldId id="297" r:id="rId16"/>
    <p:sldId id="312" r:id="rId17"/>
    <p:sldId id="299" r:id="rId18"/>
    <p:sldId id="298" r:id="rId19"/>
    <p:sldId id="270" r:id="rId20"/>
    <p:sldId id="278" r:id="rId21"/>
    <p:sldId id="313" r:id="rId22"/>
    <p:sldId id="310" r:id="rId23"/>
    <p:sldId id="309" r:id="rId24"/>
    <p:sldId id="300" r:id="rId25"/>
    <p:sldId id="272" r:id="rId26"/>
    <p:sldId id="305" r:id="rId27"/>
    <p:sldId id="265" r:id="rId28"/>
    <p:sldId id="264" r:id="rId29"/>
    <p:sldId id="268" r:id="rId30"/>
    <p:sldId id="274" r:id="rId31"/>
    <p:sldId id="302" r:id="rId32"/>
    <p:sldId id="301" r:id="rId33"/>
    <p:sldId id="286" r:id="rId34"/>
  </p:sldIdLst>
  <p:sldSz cx="9144000" cy="6858000" type="screen4x3"/>
  <p:notesSz cx="6800850" cy="99329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91" autoAdjust="0"/>
    <p:restoredTop sz="91278" autoAdjust="0"/>
  </p:normalViewPr>
  <p:slideViewPr>
    <p:cSldViewPr>
      <p:cViewPr varScale="1">
        <p:scale>
          <a:sx n="63" d="100"/>
          <a:sy n="63" d="100"/>
        </p:scale>
        <p:origin x="1920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36" y="8496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49" name="AutoShape 8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>
            <a:off x="0" y="0"/>
            <a:ext cx="6800850" cy="99329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1292" cy="4794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3852242" y="0"/>
            <a:ext cx="2931292" cy="4794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8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4538"/>
            <a:ext cx="4943475" cy="3708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6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80086" y="4718170"/>
            <a:ext cx="5424937" cy="44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1" y="9434615"/>
            <a:ext cx="2931292" cy="4794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52242" y="9434615"/>
            <a:ext cx="2931292" cy="4794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268D8A-16E4-425E-ADC2-1EC0195C21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8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2B434F-9AF6-4A5B-B9BA-0B24ABC95E54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BB0F8C-34DE-4213-8F19-B0C894CA8F08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5540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1D30F8F-2B2E-45F9-9E2A-A07AEB7B7922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4CD53AF-7364-42CD-85F6-9A6C04411F12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5621B91-F6C9-4E4C-9A19-0BB966FDF6F0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023D279-1E3D-4820-B65B-8DC8EC58DC08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E766DD-F6AF-4B40-AEE7-500D7659D0EF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1657C1B-5AB3-4695-8772-6F6FB15234ED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3476" y="744974"/>
            <a:ext cx="4532326" cy="372314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4D2DFD-3CE1-4086-A9D6-09A388A14B0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pPr>
              <a:lnSpc>
                <a:spcPct val="110000"/>
              </a:lnSpc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latin typeface="Comic Sans MS" pitchFamily="64" charset="0"/>
              </a:rPr>
              <a:t> référentiel d’activités:</a:t>
            </a:r>
          </a:p>
          <a:p>
            <a:pPr>
              <a:lnSpc>
                <a:spcPct val="110000"/>
              </a:lnSpc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latin typeface="Comic Sans MS" pitchFamily="64" charset="0"/>
              </a:rPr>
              <a:t>Il </a:t>
            </a:r>
            <a:r>
              <a:rPr lang="fr-FR" dirty="0">
                <a:latin typeface="Comic Sans MS" pitchFamily="64" charset="0"/>
              </a:rPr>
              <a:t>donne la définition du métier </a:t>
            </a:r>
            <a:endParaRPr lang="fr-FR" dirty="0" smtClean="0">
              <a:latin typeface="Comic Sans MS" pitchFamily="64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latin typeface="Comic Sans MS" pitchFamily="64" charset="0"/>
              </a:rPr>
              <a:t>et </a:t>
            </a:r>
            <a:r>
              <a:rPr lang="fr-FR" dirty="0">
                <a:latin typeface="Comic Sans MS" pitchFamily="64" charset="0"/>
              </a:rPr>
              <a:t>décrit de façon ordonnée les activités professionnelles </a:t>
            </a:r>
            <a:r>
              <a:rPr lang="fr-FR" dirty="0" smtClean="0">
                <a:latin typeface="Comic Sans MS" pitchFamily="64" charset="0"/>
              </a:rPr>
              <a:t>caractéristiques.</a:t>
            </a:r>
            <a:endParaRPr lang="fr-FR" dirty="0">
              <a:latin typeface="Comic Sans MS" pitchFamily="6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4F7FCA6-66DD-49FA-8879-61F7CE5E87A1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4F7FCA6-66DD-49FA-8879-61F7CE5E87A1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391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0DC6EFD-4FC1-4605-890A-3CF9CA0CD027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87CEB4D-A005-4A2A-B11A-B1F4549DCC13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5EF27A-3AEF-4C2C-9C1D-E6ECFAE170C7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BB0F8C-34DE-4213-8F19-B0C894CA8F08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33475" y="744974"/>
            <a:ext cx="4533900" cy="37248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0086" y="4718170"/>
            <a:ext cx="5426512" cy="4556068"/>
          </a:xfrm>
          <a:noFill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282B-8F09-41C2-A57E-A2BB6CAE79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111A-9334-4A32-ABD5-D70C886479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8288" y="277813"/>
            <a:ext cx="2052637" cy="58372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08688" cy="58372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7E14-4458-4A51-8BA2-371252BF2C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3725" cy="13731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13725" cy="45148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F2B2-7B30-4F42-B90D-4B2BF9C659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E229-8FDE-4219-A2B6-5D569EDEE1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8008-2832-4FD5-96D3-666F8185851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8417-41AF-490A-9992-7B53810DD28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C317-8B03-433C-9735-1C5AB164133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8A5D-3F8A-4239-B152-A8B8779E5D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959FE-1E8C-43E6-AD8D-8800F15B1A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6118-4ADB-4F72-AC68-AE065B6358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BB883-141B-472D-B202-2122996B1D8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13725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17725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17725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6EA377AC-191A-42FC-9776-E43E49DD14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31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de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3066"/>
            <a:ext cx="9144000" cy="7081066"/>
          </a:xfrm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55650" y="692696"/>
            <a:ext cx="75612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PRESENTATION DE LA FORMATION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AIDE-SOIGNANT CHOV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602128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373216"/>
            <a:ext cx="3744416" cy="119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12968" cy="482928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3725" cy="846931"/>
          </a:xfrm>
        </p:spPr>
        <p:txBody>
          <a:bodyPr/>
          <a:lstStyle/>
          <a:p>
            <a:pPr algn="ctr"/>
            <a:r>
              <a:rPr lang="fr-FR" sz="3200" dirty="0"/>
              <a:t>Autre exemple : </a:t>
            </a:r>
            <a:r>
              <a:rPr lang="fr-FR" sz="3200" dirty="0" smtClean="0"/>
              <a:t>compétence </a:t>
            </a:r>
            <a:r>
              <a:rPr lang="fr-FR" sz="3200" dirty="0"/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42323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3-Référentiel de formation 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355" y="1196752"/>
            <a:ext cx="8213725" cy="4514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Précise les modalités d’acquisition de chaque compétence et les modalités d’évaluation de chaque bloc de compétences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Décrit les contenus et la durée des modules de formation théorique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Définit les objectifs des périodes de stage</a:t>
            </a:r>
          </a:p>
        </p:txBody>
      </p:sp>
    </p:spTree>
    <p:extLst>
      <p:ext uri="{BB962C8B-B14F-4D97-AF65-F5344CB8AC3E}">
        <p14:creationId xmlns:p14="http://schemas.microsoft.com/office/powerpoint/2010/main" val="16161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3-Référentiel de formation 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44 semaines ( 1540 heures) de début septembre à fin juillet</a:t>
            </a:r>
          </a:p>
          <a:p>
            <a:pPr marL="0" indent="0"/>
            <a:r>
              <a:rPr lang="fr-FR" dirty="0" smtClean="0">
                <a:latin typeface="Comic Sans MS" panose="030F0702030302020204" pitchFamily="66" charset="0"/>
              </a:rPr>
              <a:t>			→ 50% théorie  / 50 % clinique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La formation théorique est organisée en </a:t>
            </a:r>
            <a:r>
              <a:rPr lang="fr-FR" b="1" dirty="0" smtClean="0">
                <a:latin typeface="Comic Sans MS" panose="030F0702030302020204" pitchFamily="66" charset="0"/>
              </a:rPr>
              <a:t>10 modules </a:t>
            </a:r>
            <a:r>
              <a:rPr lang="fr-FR" dirty="0" smtClean="0">
                <a:latin typeface="Comic Sans MS" panose="030F0702030302020204" pitchFamily="66" charset="0"/>
              </a:rPr>
              <a:t>d’un nombre spécifique d’heures chacun (allant de 21 à 182 h 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 77 h d’accompagnement pédagogique individualisé réparties sur l’année (SP, TPG API)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Minimum 30 % de présentiel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019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 smtClean="0">
                <a:solidFill>
                  <a:srgbClr val="00B050"/>
                </a:solidFill>
                <a:latin typeface="Comic Sans MS" pitchFamily="64" charset="0"/>
              </a:rPr>
              <a:t>Correspondance des référentiels </a:t>
            </a:r>
            <a:br>
              <a:rPr lang="fr-FR" sz="2800" b="1" dirty="0" smtClean="0">
                <a:solidFill>
                  <a:srgbClr val="00B050"/>
                </a:solidFill>
                <a:latin typeface="Comic Sans MS" pitchFamily="64" charset="0"/>
              </a:rPr>
            </a:b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</a:b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</a:b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/>
            </a:r>
            <a:b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</a:br>
            <a:endParaRPr lang="fr-FR" sz="3200" b="1" dirty="0" smtClean="0">
              <a:solidFill>
                <a:srgbClr val="000000"/>
              </a:solidFill>
              <a:latin typeface="Comic Sans MS" pitchFamily="64" charset="0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938269"/>
              </p:ext>
            </p:extLst>
          </p:nvPr>
        </p:nvGraphicFramePr>
        <p:xfrm>
          <a:off x="323528" y="908722"/>
          <a:ext cx="8496944" cy="586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1087039508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514850680"/>
                    </a:ext>
                  </a:extLst>
                </a:gridCol>
              </a:tblGrid>
              <a:tr h="356716">
                <a:tc>
                  <a:txBody>
                    <a:bodyPr/>
                    <a:lstStyle/>
                    <a:p>
                      <a:r>
                        <a:rPr lang="fr-FR" dirty="0" smtClean="0"/>
                        <a:t>Blocs de compétences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Modules de formation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13618"/>
                  </a:ext>
                </a:extLst>
              </a:tr>
              <a:tr h="713431"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 BLOC 1:</a:t>
                      </a:r>
                    </a:p>
                    <a:p>
                      <a:r>
                        <a:rPr lang="fr-FR" sz="1400" dirty="0" smtClean="0"/>
                        <a:t>Accompagnement et soins de la personne</a:t>
                      </a:r>
                      <a:r>
                        <a:rPr lang="fr-FR" sz="1400" baseline="0" dirty="0" smtClean="0"/>
                        <a:t> dans les activités de sa vie quotidienne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1- Accompagnement d’une personne dans les activités de sa vie quotidienne et de sa vie sociale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04544"/>
                  </a:ext>
                </a:extLst>
              </a:tr>
              <a:tr h="39833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2- Repérage et prévention des situations à risque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9304"/>
                  </a:ext>
                </a:extLst>
              </a:tr>
              <a:tr h="398335">
                <a:tc rowSpan="3">
                  <a:txBody>
                    <a:bodyPr/>
                    <a:lstStyle/>
                    <a:p>
                      <a:r>
                        <a:rPr lang="fr-FR" sz="1400" dirty="0" smtClean="0"/>
                        <a:t>BLOC 2 :</a:t>
                      </a:r>
                    </a:p>
                    <a:p>
                      <a:r>
                        <a:rPr lang="fr-FR" sz="1400" dirty="0" smtClean="0"/>
                        <a:t>Evaluation de l’état clinique et mise en œuvre des soins adaptés en collaboration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3- Evaluation de l’état clinique d’une personne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34085"/>
                  </a:ext>
                </a:extLst>
              </a:tr>
              <a:tr h="50534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4-</a:t>
                      </a:r>
                      <a:r>
                        <a:rPr lang="fr-FR" sz="1400" baseline="0" dirty="0" smtClean="0"/>
                        <a:t> M</a:t>
                      </a:r>
                      <a:r>
                        <a:rPr lang="fr-FR" sz="1400" dirty="0" smtClean="0"/>
                        <a:t>ise en œuvre des soins adaptés , évaluation et réajustement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53014"/>
                  </a:ext>
                </a:extLst>
              </a:tr>
              <a:tr h="50534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5- Accompagnement de la mobilité</a:t>
                      </a:r>
                      <a:r>
                        <a:rPr lang="fr-FR" sz="1400" baseline="0" dirty="0" smtClean="0"/>
                        <a:t> de la personne aidée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66692"/>
                  </a:ext>
                </a:extLst>
              </a:tr>
              <a:tr h="505346"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BLOC 3 :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Information et accompagnement des personnes et de leur entourages, des professionnels et des apprenants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6- Relation</a:t>
                      </a:r>
                      <a:r>
                        <a:rPr lang="fr-FR" sz="1400" baseline="0" dirty="0" smtClean="0"/>
                        <a:t> et communication avec les personnes et leur entourage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97247"/>
                  </a:ext>
                </a:extLst>
              </a:tr>
              <a:tr h="50534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7- Accompagnement des</a:t>
                      </a:r>
                      <a:r>
                        <a:rPr lang="fr-FR" sz="1400" baseline="0" dirty="0" smtClean="0"/>
                        <a:t> personnes en formation et communication avec les pairs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98438"/>
                  </a:ext>
                </a:extLst>
              </a:tr>
              <a:tr h="92151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BLOC 4 : Entretien de l’environnement immédiat de la personne et des matériels liés aux activités, en tenant compte du lieu et des situations d’intervention</a:t>
                      </a:r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dirty="0" smtClean="0"/>
                        <a:t>8- Entretien des locaux et matériels et prévention des risques associés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24792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fr-FR" sz="1400" dirty="0" smtClean="0"/>
                        <a:t>BLOC 5 : </a:t>
                      </a:r>
                    </a:p>
                    <a:p>
                      <a:r>
                        <a:rPr lang="fr-FR" sz="1400" dirty="0" smtClean="0"/>
                        <a:t>Travail en équipe pluri professionnelle et traitement des informations</a:t>
                      </a:r>
                      <a:r>
                        <a:rPr lang="fr-FR" sz="1400" baseline="0" dirty="0" smtClean="0"/>
                        <a:t> liées aux activités de soins, à la qualité/gestion des risques</a:t>
                      </a:r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35152"/>
                  </a:ext>
                </a:extLst>
              </a:tr>
              <a:tr h="29726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9-Traitement des informations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96697"/>
                  </a:ext>
                </a:extLst>
              </a:tr>
              <a:tr h="5983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10- </a:t>
                      </a:r>
                      <a:r>
                        <a:rPr lang="fr-FR" sz="1400" baseline="0" dirty="0" smtClean="0"/>
                        <a:t>Travail en équipe pluri professionnelle, qualité et gestion des risques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26398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876C81E-3C40-46F1-ABDC-7848145CA52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3-Référentiel de formation 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340768"/>
            <a:ext cx="8213725" cy="489654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formation clinique </a:t>
            </a:r>
          </a:p>
          <a:p>
            <a:pPr marL="0" indent="0"/>
            <a:endParaRPr lang="fr-FR" dirty="0">
              <a:latin typeface="Comic Sans MS" panose="030F0702030302020204" pitchFamily="66" charset="0"/>
            </a:endParaRPr>
          </a:p>
          <a:p>
            <a:pPr marL="0" indent="0"/>
            <a:r>
              <a:rPr lang="fr-FR" dirty="0" smtClean="0">
                <a:latin typeface="Comic Sans MS" panose="030F0702030302020204" pitchFamily="66" charset="0"/>
              </a:rPr>
              <a:t>              répartie en 4 stages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Périodes A, B, C de  5 semaines chacune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Période D de 7 semaines </a:t>
            </a:r>
            <a:r>
              <a:rPr lang="fr-FR" b="1" dirty="0" smtClean="0">
                <a:latin typeface="Comic Sans MS" panose="030F0702030302020204" pitchFamily="66" charset="0"/>
              </a:rPr>
              <a:t>consécutives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pPr marL="0" indent="0"/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   en lien avec le projet professionnel</a:t>
            </a:r>
          </a:p>
          <a:p>
            <a:pPr marL="0" indent="0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0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3-Formation clinique</a:t>
            </a:r>
            <a:b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fr-F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570" y="404664"/>
            <a:ext cx="8856984" cy="568863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fr-FR" b="1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Comic Sans MS" panose="030F0702030302020204" pitchFamily="66" charset="0"/>
              </a:rPr>
              <a:t>3 stages qui visent à explorer 3 missions: </a:t>
            </a:r>
          </a:p>
          <a:p>
            <a:pPr marL="0" indent="0"/>
            <a:r>
              <a:rPr lang="fr-FR" sz="2400" b="1" dirty="0" smtClean="0">
                <a:latin typeface="Comic Sans MS" panose="030F0702030302020204" pitchFamily="66" charset="0"/>
              </a:rPr>
              <a:t>Accompagnement la personne dans les activités de la vie quotidienne</a:t>
            </a:r>
          </a:p>
          <a:p>
            <a:pPr marL="0" indent="0"/>
            <a:r>
              <a:rPr lang="fr-FR" sz="2400" b="1" dirty="0" smtClean="0">
                <a:latin typeface="Comic Sans MS" panose="030F0702030302020204" pitchFamily="66" charset="0"/>
              </a:rPr>
              <a:t>Collaborer aux projets de soins personnalisés </a:t>
            </a:r>
          </a:p>
          <a:p>
            <a:pPr marL="0" indent="0"/>
            <a:r>
              <a:rPr lang="fr-FR" sz="2400" b="1" dirty="0" smtClean="0">
                <a:latin typeface="Comic Sans MS" panose="030F0702030302020204" pitchFamily="66" charset="0"/>
              </a:rPr>
              <a:t>Contribuer à la prévention des risques et au raisonnement clinique interprofessionnel (en phase aigüe et en phase stabilisée de maladie ) </a:t>
            </a:r>
          </a:p>
          <a:p>
            <a:pPr marL="0" indent="0"/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Comic Sans MS" panose="030F0702030302020204" pitchFamily="66" charset="0"/>
              </a:rPr>
              <a:t>1 stage en fin de formation qui vise le projet professionnel et/ou le renforcement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0927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13725" cy="4514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Comic Sans MS" panose="030F0702030302020204" pitchFamily="66" charset="0"/>
              </a:rPr>
              <a:t>Un document appelé </a:t>
            </a:r>
            <a:r>
              <a:rPr lang="fr-FR" sz="3200" b="1" dirty="0" smtClean="0">
                <a:latin typeface="Comic Sans MS" panose="030F0702030302020204" pitchFamily="66" charset="0"/>
              </a:rPr>
              <a:t>«</a:t>
            </a:r>
            <a:r>
              <a:rPr lang="fr-FR" sz="3200" b="1" dirty="0">
                <a:latin typeface="Comic Sans MS" panose="030F0702030302020204" pitchFamily="66" charset="0"/>
              </a:rPr>
              <a:t> portfolio » </a:t>
            </a:r>
            <a:endParaRPr lang="fr-FR" sz="3200" b="1" dirty="0" smtClean="0">
              <a:latin typeface="Comic Sans MS" panose="030F0702030302020204" pitchFamily="66" charset="0"/>
            </a:endParaRPr>
          </a:p>
          <a:p>
            <a:pPr marL="0" indent="0"/>
            <a:r>
              <a:rPr lang="fr-FR" b="1" dirty="0" smtClean="0">
                <a:latin typeface="Comic Sans MS" panose="030F0702030302020204" pitchFamily="66" charset="0"/>
              </a:rPr>
              <a:t>pour suivre la progression dans l’acquisition de compétences</a:t>
            </a:r>
            <a:endParaRPr lang="fr-FR" sz="3600" b="1" dirty="0" smtClean="0">
              <a:latin typeface="Comic Sans MS" panose="030F0702030302020204" pitchFamily="66" charset="0"/>
            </a:endParaRPr>
          </a:p>
          <a:p>
            <a:pPr marL="0" indent="0"/>
            <a:endParaRPr lang="fr-FR" dirty="0" smtClean="0">
              <a:solidFill>
                <a:srgbClr val="FF0000"/>
              </a:solidFill>
            </a:endParaRPr>
          </a:p>
          <a:p>
            <a:pPr marL="0" indent="0"/>
            <a:r>
              <a:rPr lang="fr-FR" dirty="0" smtClean="0">
                <a:solidFill>
                  <a:srgbClr val="FF0000"/>
                </a:solidFill>
              </a:rPr>
              <a:t>Sur le parcours de stage, obligation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latin typeface="Comic Sans MS" panose="030F0702030302020204" pitchFamily="66" charset="0"/>
              </a:rPr>
              <a:t>d’expérimenter le travail de nuit et de week-end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latin typeface="Comic Sans MS" panose="030F0702030302020204" pitchFamily="66" charset="0"/>
              </a:rPr>
              <a:t>d</a:t>
            </a:r>
            <a:r>
              <a:rPr lang="fr-FR" sz="3200" b="1" dirty="0" smtClean="0">
                <a:latin typeface="Comic Sans MS" panose="030F0702030302020204" pitchFamily="66" charset="0"/>
              </a:rPr>
              <a:t>’effectuer un </a:t>
            </a:r>
            <a:r>
              <a:rPr lang="fr-FR" sz="3200" b="1" dirty="0">
                <a:latin typeface="Comic Sans MS" panose="030F0702030302020204" pitchFamily="66" charset="0"/>
              </a:rPr>
              <a:t>stage </a:t>
            </a:r>
            <a:r>
              <a:rPr lang="fr-FR" sz="3200" b="1" dirty="0" smtClean="0">
                <a:latin typeface="Comic Sans MS" panose="030F0702030302020204" pitchFamily="66" charset="0"/>
              </a:rPr>
              <a:t>auprès de personnes âgées </a:t>
            </a:r>
            <a:r>
              <a:rPr lang="fr-FR" sz="3200" b="1" dirty="0">
                <a:latin typeface="Comic Sans MS" panose="030F0702030302020204" pitchFamily="66" charset="0"/>
              </a:rPr>
              <a:t>et un auprès de </a:t>
            </a:r>
            <a:r>
              <a:rPr lang="fr-FR" sz="3200" b="1" dirty="0" smtClean="0">
                <a:latin typeface="Comic Sans MS" panose="030F0702030302020204" pitchFamily="66" charset="0"/>
              </a:rPr>
              <a:t>personnes en situation de </a:t>
            </a:r>
            <a:r>
              <a:rPr lang="fr-FR" sz="3200" b="1" dirty="0">
                <a:latin typeface="Comic Sans MS" panose="030F0702030302020204" pitchFamily="66" charset="0"/>
              </a:rPr>
              <a:t>handicap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9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III-Validation de la formation 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73765" cy="5400600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Pas plus de 5 % d’absence justifiée (=77 heures)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Obtention du DEAS quand validation de l’ensemble des compétences requises ou manquantes </a:t>
            </a:r>
            <a:r>
              <a:rPr lang="fr-FR" sz="2400" dirty="0" smtClean="0">
                <a:latin typeface="Comic Sans MS" panose="030F0702030302020204" pitchFamily="66" charset="0"/>
              </a:rPr>
              <a:t>( cursus partiels et complémentaires) 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3200" dirty="0" smtClean="0">
                <a:latin typeface="Comic Sans MS" panose="030F0702030302020204" pitchFamily="66" charset="0"/>
              </a:rPr>
              <a:t>Diplôme </a:t>
            </a:r>
            <a:r>
              <a:rPr lang="fr-FR" sz="3200" dirty="0">
                <a:latin typeface="Comic Sans MS" panose="030F0702030302020204" pitchFamily="66" charset="0"/>
              </a:rPr>
              <a:t>délivré par un jury à l’issue de la formation </a:t>
            </a:r>
            <a:r>
              <a:rPr lang="fr-FR" sz="1800" dirty="0">
                <a:latin typeface="Comic Sans MS" panose="030F0702030302020204" pitchFamily="66" charset="0"/>
              </a:rPr>
              <a:t>( </a:t>
            </a:r>
            <a:r>
              <a:rPr lang="fr-FR" sz="2400" dirty="0">
                <a:latin typeface="Comic Sans MS" panose="030F0702030302020204" pitchFamily="66" charset="0"/>
              </a:rPr>
              <a:t>plusieurs sessions par an </a:t>
            </a:r>
            <a:r>
              <a:rPr lang="fr-FR" sz="1800" dirty="0">
                <a:latin typeface="Comic Sans MS" panose="030F0702030302020204" pitchFamily="66" charset="0"/>
              </a:rPr>
              <a:t>) </a:t>
            </a:r>
          </a:p>
          <a:p>
            <a:endParaRPr lang="fr-F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3725" cy="702915"/>
          </a:xfrm>
        </p:spPr>
        <p:txBody>
          <a:bodyPr/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III-Validation de la formation </a:t>
            </a:r>
            <a:endParaRPr lang="fr-F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5" cy="5184576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Évaluation des compétences acquises 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b="1" u="sng" dirty="0" smtClean="0">
                <a:latin typeface="Comic Sans MS" panose="030F0702030302020204" pitchFamily="66" charset="0"/>
              </a:rPr>
              <a:t>par l’Institut </a:t>
            </a:r>
          </a:p>
          <a:p>
            <a:pPr marL="0" indent="0"/>
            <a:r>
              <a:rPr lang="fr-FR" sz="2400" dirty="0" smtClean="0">
                <a:latin typeface="Comic Sans MS" panose="030F0702030302020204" pitchFamily="66" charset="0"/>
              </a:rPr>
              <a:t>évaluation des blocs de compétences  ( théorique ou pratique en situation simulée) </a:t>
            </a:r>
          </a:p>
          <a:p>
            <a:pPr marL="0" indent="0"/>
            <a:r>
              <a:rPr lang="fr-FR" sz="2400" dirty="0">
                <a:latin typeface="Comic Sans MS" panose="030F0702030302020204" pitchFamily="66" charset="0"/>
              </a:rPr>
              <a:t>1</a:t>
            </a:r>
            <a:r>
              <a:rPr lang="fr-FR" sz="2400" dirty="0" smtClean="0">
                <a:latin typeface="Comic Sans MS" panose="030F0702030302020204" pitchFamily="66" charset="0"/>
              </a:rPr>
              <a:t> note par module ( ≥10 /20) </a:t>
            </a:r>
            <a:br>
              <a:rPr lang="fr-FR" sz="2400" dirty="0" smtClean="0">
                <a:latin typeface="Comic Sans MS" panose="030F0702030302020204" pitchFamily="66" charset="0"/>
              </a:rPr>
            </a:br>
            <a:r>
              <a:rPr lang="fr-FR" sz="2400" dirty="0" smtClean="0">
                <a:latin typeface="Comic Sans MS" panose="030F0702030302020204" pitchFamily="66" charset="0"/>
              </a:rPr>
              <a:t>sans compensation entre module</a:t>
            </a:r>
          </a:p>
          <a:p>
            <a:pPr marL="0" indent="0"/>
            <a:r>
              <a:rPr lang="fr-FR" sz="2400" dirty="0" smtClean="0">
                <a:latin typeface="Comic Sans MS" panose="030F0702030302020204" pitchFamily="66" charset="0"/>
              </a:rPr>
              <a:t>1 épreuve de  rattrapage par module </a:t>
            </a:r>
          </a:p>
          <a:p>
            <a:pPr marL="0" indent="0"/>
            <a:endParaRPr lang="fr-FR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u="sng" dirty="0" smtClean="0">
                <a:latin typeface="Comic Sans MS" panose="030F0702030302020204" pitchFamily="66" charset="0"/>
              </a:rPr>
              <a:t>Par le tuteur</a:t>
            </a:r>
            <a:r>
              <a:rPr lang="fr-FR" dirty="0" smtClean="0">
                <a:latin typeface="Comic Sans MS" panose="030F0702030302020204" pitchFamily="66" charset="0"/>
              </a:rPr>
              <a:t> de stage tout au long de la formation (un support d’évaluation / stage)</a:t>
            </a:r>
          </a:p>
        </p:txBody>
      </p:sp>
    </p:spTree>
    <p:extLst>
      <p:ext uri="{BB962C8B-B14F-4D97-AF65-F5344CB8AC3E}">
        <p14:creationId xmlns:p14="http://schemas.microsoft.com/office/powerpoint/2010/main" val="7299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EA0CE-8225-46E5-BD82-621A145CC4F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 b="1" dirty="0" smtClean="0">
                <a:solidFill>
                  <a:srgbClr val="FF0000"/>
                </a:solidFill>
                <a:latin typeface="Comic Sans MS" pitchFamily="64" charset="0"/>
              </a:rPr>
              <a:t>Evaluation en stage</a:t>
            </a:r>
            <a:endParaRPr lang="fr-FR" b="1" dirty="0" smtClean="0">
              <a:solidFill>
                <a:srgbClr val="FF0066"/>
              </a:solidFill>
              <a:latin typeface="Comic Sans MS" pitchFamily="6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1325" y="1052736"/>
            <a:ext cx="8229600" cy="54006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Tx/>
              <a:buSz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Évaluation </a:t>
            </a:r>
            <a:r>
              <a:rPr lang="fr-FR" sz="3200" b="1" dirty="0">
                <a:solidFill>
                  <a:schemeClr val="tx1"/>
                </a:solidFill>
                <a:latin typeface="Comic Sans MS" pitchFamily="64" charset="0"/>
              </a:rPr>
              <a:t>des </a:t>
            </a: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11 compétences à chaque stage </a:t>
            </a:r>
            <a:r>
              <a:rPr lang="fr-FR" sz="2400" b="1" dirty="0" smtClean="0">
                <a:solidFill>
                  <a:schemeClr val="tx1"/>
                </a:solidFill>
                <a:latin typeface="Comic Sans MS" pitchFamily="64" charset="0"/>
              </a:rPr>
              <a:t>éventuellement une </a:t>
            </a:r>
            <a:r>
              <a:rPr lang="fr-FR" sz="2400" b="1" dirty="0">
                <a:solidFill>
                  <a:schemeClr val="tx1"/>
                </a:solidFill>
                <a:latin typeface="Comic Sans MS" pitchFamily="64" charset="0"/>
              </a:rPr>
              <a:t>partie </a:t>
            </a:r>
            <a:r>
              <a:rPr lang="fr-FR" sz="2400" b="1" dirty="0" smtClean="0">
                <a:solidFill>
                  <a:schemeClr val="tx1"/>
                </a:solidFill>
                <a:latin typeface="Comic Sans MS" pitchFamily="64" charset="0"/>
              </a:rPr>
              <a:t>seulement en période A,B C mais obligatoirement toutes les compétences au stage D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Formative</a:t>
            </a: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smtClean="0">
                <a:solidFill>
                  <a:schemeClr val="tx1"/>
                </a:solidFill>
                <a:latin typeface="Comic Sans MS" pitchFamily="64" charset="0"/>
              </a:rPr>
              <a:t>Autoévaluation à mi stage et en fin de stage 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400" b="1" dirty="0" smtClean="0">
                <a:solidFill>
                  <a:schemeClr val="tx1"/>
                </a:solidFill>
                <a:latin typeface="Comic Sans MS" pitchFamily="64" charset="0"/>
              </a:rPr>
              <a:t>Évaluation par le tuteur à mi stage 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Normative 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évaluation </a:t>
            </a:r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fin de 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stage 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 tuteur</a:t>
            </a:r>
            <a:r>
              <a:rPr lang="fr-FR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fr-FR" sz="2800" b="1" dirty="0" smtClean="0">
                <a:latin typeface="Comic Sans MS" panose="030F0702030302020204" pitchFamily="66" charset="0"/>
              </a:rPr>
              <a:t>ors d’un entretien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62179-EF8D-4412-A84F-2D6054439E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20713"/>
            <a:ext cx="8229600" cy="747712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800" b="1" smtClean="0">
                <a:solidFill>
                  <a:srgbClr val="FF0066"/>
                </a:solidFill>
                <a:latin typeface="Comic Sans MS" pitchFamily="64" charset="0"/>
              </a:rPr>
              <a:t>PLAN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336675"/>
            <a:ext cx="8229600" cy="50895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 smtClean="0"/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I- Le dispositif règlementaire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II- L'organisation de la formation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III-Validation de la formation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IV-Les cursus partiels 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/>
              <a:t>V-Organisation pour l’IFAS du CHOV </a:t>
            </a: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BBF23-A824-4DF9-9DD7-B2DBC759A5D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body"/>
          </p:nvPr>
        </p:nvSpPr>
        <p:spPr>
          <a:xfrm>
            <a:off x="539552" y="548680"/>
            <a:ext cx="8229600" cy="5089525"/>
          </a:xfrm>
        </p:spPr>
        <p:txBody>
          <a:bodyPr/>
          <a:lstStyle/>
          <a:p>
            <a:pPr marL="327025" indent="-327025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L’échelle d'évaluation est prédéfinie par des Critères </a:t>
            </a:r>
          </a:p>
          <a:p>
            <a:pPr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506413" lvl="1" indent="-165100" eaLnBrk="1" hangingPunct="1">
              <a:spcBef>
                <a:spcPts val="8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Évaluables </a:t>
            </a: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en utilisant un niveau chiffré de 0 à 3</a:t>
            </a:r>
          </a:p>
          <a:p>
            <a:pPr marL="341313" lvl="1" eaLnBrk="1" hangingPunct="1">
              <a:spcBef>
                <a:spcPts val="800"/>
              </a:spcBef>
              <a:buClr>
                <a:srgbClr val="3B812F"/>
              </a:buClr>
              <a:buSzPct val="60000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506413" lvl="1" indent="-165100" eaLnBrk="1" hangingPunct="1">
              <a:spcBef>
                <a:spcPts val="8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r>
              <a:rPr lang="fr-FR" sz="3200" b="1" dirty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Non évaluables,</a:t>
            </a: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 un chiffre n’est pas attribué, seul le symbole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NE</a:t>
            </a: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 sera écrit</a:t>
            </a:r>
          </a:p>
          <a:p>
            <a:pPr marL="327025" indent="-327025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27025" indent="-327025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   </a:t>
            </a:r>
          </a:p>
          <a:p>
            <a:pPr marL="327025" indent="-327025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13725" cy="4514850"/>
          </a:xfrm>
        </p:spPr>
        <p:txBody>
          <a:bodyPr/>
          <a:lstStyle/>
          <a:p>
            <a:pPr algn="ctr"/>
            <a:r>
              <a:rPr lang="fr-FR" sz="6000" dirty="0" smtClean="0"/>
              <a:t>Extrait (ci après) </a:t>
            </a:r>
          </a:p>
          <a:p>
            <a:pPr algn="ctr"/>
            <a:r>
              <a:rPr lang="fr-FR" sz="6000" dirty="0" smtClean="0"/>
              <a:t>de la fiche  d’évaluation en stage 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70522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136903" cy="62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24936" cy="61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III-Validation de la formation 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964406"/>
            <a:ext cx="8213725" cy="4918298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Lorsque les conditions de validation ne sont pas remplies à l’issue des épreuves de rattrapage,</a:t>
            </a:r>
            <a:r>
              <a:rPr lang="fr-FR" b="1" dirty="0" smtClean="0">
                <a:latin typeface="Comic Sans MS" panose="030F0702030302020204" pitchFamily="66" charset="0"/>
              </a:rPr>
              <a:t> réinscription possible pour un cursus complémentaire </a:t>
            </a:r>
            <a:r>
              <a:rPr lang="fr-FR" dirty="0" smtClean="0">
                <a:latin typeface="Comic Sans MS" panose="030F0702030302020204" pitchFamily="66" charset="0"/>
              </a:rPr>
              <a:t>sur les blocs de compétences non validés . 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Un seul redoublement autorisé. </a:t>
            </a:r>
          </a:p>
          <a:p>
            <a:endParaRPr lang="fr-F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8E0CA9B-CDB2-4FFE-BA9B-66F78E5ED9D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76338"/>
            <a:ext cx="8213725" cy="5421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uxiliaire de </a:t>
            </a:r>
            <a:r>
              <a:rPr lang="fr-FR" sz="2800" b="1" dirty="0" smtClean="0">
                <a:latin typeface="Comic Sans MS" panose="030F0702030302020204" pitchFamily="66" charset="0"/>
              </a:rPr>
              <a:t>P</a:t>
            </a:r>
            <a:r>
              <a:rPr lang="fr-FR" sz="2800" dirty="0" smtClean="0">
                <a:latin typeface="Comic Sans MS" panose="030F0702030302020204" pitchFamily="66" charset="0"/>
              </a:rPr>
              <a:t>uériculture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ssistant de </a:t>
            </a:r>
            <a:r>
              <a:rPr lang="fr-FR" sz="2800" b="1" dirty="0" smtClean="0">
                <a:latin typeface="Comic Sans MS" panose="030F0702030302020204" pitchFamily="66" charset="0"/>
              </a:rPr>
              <a:t>R</a:t>
            </a:r>
            <a:r>
              <a:rPr lang="fr-FR" sz="2800" dirty="0" smtClean="0">
                <a:latin typeface="Comic Sans MS" panose="030F0702030302020204" pitchFamily="66" charset="0"/>
              </a:rPr>
              <a:t>égulation </a:t>
            </a:r>
            <a:r>
              <a:rPr lang="fr-FR" sz="2800" b="1" dirty="0">
                <a:latin typeface="Comic Sans MS" panose="030F0702030302020204" pitchFamily="66" charset="0"/>
              </a:rPr>
              <a:t>M</a:t>
            </a:r>
            <a:r>
              <a:rPr lang="fr-FR" sz="2800" dirty="0" smtClean="0">
                <a:latin typeface="Comic Sans MS" panose="030F0702030302020204" pitchFamily="66" charset="0"/>
              </a:rPr>
              <a:t>édicale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mbulancier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mic Sans MS" panose="030F0702030302020204" pitchFamily="66" charset="0"/>
              </a:rPr>
              <a:t>Bac pro 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ervices </a:t>
            </a: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ux </a:t>
            </a:r>
            <a:r>
              <a:rPr lang="fr-FR" sz="2800" b="1" dirty="0">
                <a:latin typeface="Comic Sans MS" panose="030F0702030302020204" pitchFamily="66" charset="0"/>
              </a:rPr>
              <a:t>P</a:t>
            </a:r>
            <a:r>
              <a:rPr lang="fr-FR" sz="2800" dirty="0" smtClean="0">
                <a:latin typeface="Comic Sans MS" panose="030F0702030302020204" pitchFamily="66" charset="0"/>
              </a:rPr>
              <a:t>ersonnes et </a:t>
            </a: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ux </a:t>
            </a:r>
            <a:r>
              <a:rPr lang="fr-FR" sz="2800" b="1" dirty="0">
                <a:latin typeface="Comic Sans MS" panose="030F0702030302020204" pitchFamily="66" charset="0"/>
              </a:rPr>
              <a:t>T</a:t>
            </a:r>
            <a:r>
              <a:rPr lang="fr-FR" sz="2800" dirty="0" smtClean="0">
                <a:latin typeface="Comic Sans MS" panose="030F0702030302020204" pitchFamily="66" charset="0"/>
              </a:rPr>
              <a:t>erritoires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latin typeface="Comic Sans MS" panose="030F0702030302020204" pitchFamily="66" charset="0"/>
              </a:rPr>
              <a:t>Bac pro </a:t>
            </a: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ccompagnement, 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oins et 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ervice à la </a:t>
            </a:r>
            <a:r>
              <a:rPr lang="fr-FR" sz="2800" b="1" dirty="0" smtClean="0">
                <a:latin typeface="Comic Sans MS" panose="030F0702030302020204" pitchFamily="66" charset="0"/>
              </a:rPr>
              <a:t>P</a:t>
            </a:r>
            <a:r>
              <a:rPr lang="fr-FR" sz="2800" dirty="0" smtClean="0">
                <a:latin typeface="Comic Sans MS" panose="030F0702030302020204" pitchFamily="66" charset="0"/>
              </a:rPr>
              <a:t>ersonne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Assistant de Vie aux Familles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gent de 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ervice </a:t>
            </a:r>
            <a:r>
              <a:rPr lang="fr-FR" sz="2800" b="1" dirty="0" smtClean="0">
                <a:latin typeface="Comic Sans MS" panose="030F0702030302020204" pitchFamily="66" charset="0"/>
              </a:rPr>
              <a:t>M</a:t>
            </a:r>
            <a:r>
              <a:rPr lang="fr-FR" sz="2800" dirty="0" smtClean="0">
                <a:latin typeface="Comic Sans MS" panose="030F0702030302020204" pitchFamily="66" charset="0"/>
              </a:rPr>
              <a:t>édico-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ocial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latin typeface="Comic Sans MS" panose="030F0702030302020204" pitchFamily="66" charset="0"/>
              </a:rPr>
              <a:t>A</a:t>
            </a:r>
            <a:r>
              <a:rPr lang="fr-FR" sz="2800" dirty="0" smtClean="0">
                <a:latin typeface="Comic Sans MS" panose="030F0702030302020204" pitchFamily="66" charset="0"/>
              </a:rPr>
              <a:t>ccompagnant </a:t>
            </a:r>
            <a:r>
              <a:rPr lang="fr-FR" sz="2800" b="1" dirty="0" smtClean="0">
                <a:latin typeface="Comic Sans MS" panose="030F0702030302020204" pitchFamily="66" charset="0"/>
              </a:rPr>
              <a:t>E</a:t>
            </a:r>
            <a:r>
              <a:rPr lang="fr-FR" sz="2800" dirty="0" smtClean="0">
                <a:latin typeface="Comic Sans MS" panose="030F0702030302020204" pitchFamily="66" charset="0"/>
              </a:rPr>
              <a:t>ducatif et </a:t>
            </a:r>
            <a:r>
              <a:rPr lang="fr-FR" sz="2800" b="1" dirty="0" smtClean="0">
                <a:latin typeface="Comic Sans MS" panose="030F0702030302020204" pitchFamily="66" charset="0"/>
              </a:rPr>
              <a:t>S</a:t>
            </a:r>
            <a:r>
              <a:rPr lang="fr-FR" sz="2800" dirty="0" smtClean="0">
                <a:latin typeface="Comic Sans MS" panose="030F0702030302020204" pitchFamily="66" charset="0"/>
              </a:rPr>
              <a:t>ocial–</a:t>
            </a:r>
            <a:r>
              <a:rPr lang="fr-FR" sz="2800" b="1" dirty="0" smtClean="0">
                <a:latin typeface="Comic Sans MS" panose="030F0702030302020204" pitchFamily="66" charset="0"/>
              </a:rPr>
              <a:t>AMP</a:t>
            </a:r>
            <a:r>
              <a:rPr lang="fr-FR" sz="2800" dirty="0" smtClean="0">
                <a:latin typeface="Comic Sans MS" panose="030F0702030302020204" pitchFamily="66" charset="0"/>
              </a:rPr>
              <a:t>-AVS </a:t>
            </a:r>
          </a:p>
          <a:p>
            <a:pPr marL="0" indent="0"/>
            <a:r>
              <a:rPr lang="fr-FR" sz="2800" dirty="0" smtClean="0">
                <a:latin typeface="Comic Sans MS" panose="030F0702030302020204" pitchFamily="66" charset="0"/>
              </a:rPr>
              <a:t>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3528" y="404664"/>
            <a:ext cx="7992888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fr-FR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IV-Les cursus partiels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8E0CA9B-CDB2-4FFE-BA9B-66F78E5ED9D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176490"/>
            <a:ext cx="8213725" cy="5003800"/>
          </a:xfrm>
        </p:spPr>
        <p:txBody>
          <a:bodyPr/>
          <a:lstStyle/>
          <a:p>
            <a:pPr marL="0" indent="0"/>
            <a:r>
              <a:rPr lang="fr-FR" sz="2800" dirty="0" smtClean="0">
                <a:latin typeface="Comic Sans MS" panose="030F0702030302020204" pitchFamily="66" charset="0"/>
              </a:rPr>
              <a:t>Bénéficient d’équivalences ou d’allègement </a:t>
            </a:r>
          </a:p>
          <a:p>
            <a:pPr marL="0" indent="0"/>
            <a:r>
              <a:rPr lang="fr-FR" sz="2800" dirty="0" smtClean="0">
                <a:latin typeface="Comic Sans MS" panose="030F0702030302020204" pitchFamily="66" charset="0"/>
              </a:rPr>
              <a:t>de suivi ou de validation de certains blocs de compétences </a:t>
            </a:r>
          </a:p>
          <a:p>
            <a:pPr marL="0" indent="0"/>
            <a:r>
              <a:rPr lang="fr-FR" sz="2400" u="sng" dirty="0" smtClean="0">
                <a:latin typeface="Comic Sans MS" panose="030F0702030302020204" pitchFamily="66" charset="0"/>
              </a:rPr>
              <a:t>Exemples </a:t>
            </a:r>
            <a:r>
              <a:rPr lang="fr-FR" sz="2400" dirty="0" smtClean="0">
                <a:latin typeface="Comic Sans MS" panose="030F0702030302020204" pitchFamily="66" charset="0"/>
              </a:rPr>
              <a:t>: </a:t>
            </a:r>
          </a:p>
          <a:p>
            <a:pPr marL="0" indent="0"/>
            <a:r>
              <a:rPr lang="fr-FR" sz="2400" dirty="0">
                <a:latin typeface="Comic Sans MS" panose="030F0702030302020204" pitchFamily="66" charset="0"/>
              </a:rPr>
              <a:t>*</a:t>
            </a:r>
            <a:r>
              <a:rPr lang="fr-FR" sz="2400" dirty="0" smtClean="0">
                <a:latin typeface="Comic Sans MS" panose="030F0702030302020204" pitchFamily="66" charset="0"/>
              </a:rPr>
              <a:t>AVF</a:t>
            </a:r>
          </a:p>
          <a:p>
            <a:pPr marL="0" indent="0"/>
            <a:r>
              <a:rPr lang="fr-FR" sz="2400" dirty="0" smtClean="0">
                <a:latin typeface="Comic Sans MS" panose="030F0702030302020204" pitchFamily="66" charset="0"/>
              </a:rPr>
              <a:t>allègement </a:t>
            </a:r>
            <a:r>
              <a:rPr lang="fr-FR" sz="2400" dirty="0" err="1">
                <a:latin typeface="Comic Sans MS" panose="030F0702030302020204" pitchFamily="66" charset="0"/>
              </a:rPr>
              <a:t>M</a:t>
            </a:r>
            <a:r>
              <a:rPr lang="fr-FR" sz="2400" dirty="0" err="1" smtClean="0">
                <a:latin typeface="Comic Sans MS" panose="030F0702030302020204" pitchFamily="66" charset="0"/>
              </a:rPr>
              <a:t>od</a:t>
            </a:r>
            <a:r>
              <a:rPr lang="fr-FR" sz="2400" dirty="0" smtClean="0">
                <a:latin typeface="Comic Sans MS" panose="030F0702030302020204" pitchFamily="66" charset="0"/>
              </a:rPr>
              <a:t> 1, 9, 10 </a:t>
            </a:r>
            <a:r>
              <a:rPr lang="fr-FR" sz="2400" u="sng" dirty="0" smtClean="0">
                <a:latin typeface="Comic Sans MS" panose="030F0702030302020204" pitchFamily="66" charset="0"/>
              </a:rPr>
              <a:t>et</a:t>
            </a:r>
            <a:r>
              <a:rPr lang="fr-FR" sz="2400" dirty="0" smtClean="0">
                <a:latin typeface="Comic Sans MS" panose="030F0702030302020204" pitchFamily="66" charset="0"/>
              </a:rPr>
              <a:t> Dispense </a:t>
            </a:r>
            <a:r>
              <a:rPr lang="fr-FR" sz="2400" dirty="0" err="1" smtClean="0">
                <a:latin typeface="Comic Sans MS" panose="030F0702030302020204" pitchFamily="66" charset="0"/>
              </a:rPr>
              <a:t>Mod</a:t>
            </a:r>
            <a:r>
              <a:rPr lang="fr-FR" sz="2400" dirty="0" smtClean="0">
                <a:latin typeface="Comic Sans MS" panose="030F0702030302020204" pitchFamily="66" charset="0"/>
              </a:rPr>
              <a:t> 2, 5 et 6</a:t>
            </a:r>
          </a:p>
          <a:p>
            <a:pPr marL="0" indent="0"/>
            <a:endParaRPr lang="fr-FR" sz="2400" dirty="0" smtClean="0">
              <a:latin typeface="Comic Sans MS" panose="030F0702030302020204" pitchFamily="66" charset="0"/>
            </a:endParaRPr>
          </a:p>
          <a:p>
            <a:pPr marL="0" indent="0"/>
            <a:r>
              <a:rPr lang="fr-FR" sz="2400" dirty="0">
                <a:latin typeface="Comic Sans MS" panose="030F0702030302020204" pitchFamily="66" charset="0"/>
              </a:rPr>
              <a:t>*AMP</a:t>
            </a:r>
          </a:p>
          <a:p>
            <a:pPr marL="0" indent="0"/>
            <a:r>
              <a:rPr lang="fr-FR" sz="2400" dirty="0" smtClean="0">
                <a:latin typeface="Comic Sans MS" panose="030F0702030302020204" pitchFamily="66" charset="0"/>
              </a:rPr>
              <a:t>allègement </a:t>
            </a:r>
            <a:r>
              <a:rPr lang="fr-FR" sz="2400" dirty="0" err="1" smtClean="0">
                <a:latin typeface="Comic Sans MS" panose="030F0702030302020204" pitchFamily="66" charset="0"/>
              </a:rPr>
              <a:t>Mod</a:t>
            </a:r>
            <a:r>
              <a:rPr lang="fr-FR" sz="2400" dirty="0" smtClean="0">
                <a:latin typeface="Comic Sans MS" panose="030F0702030302020204" pitchFamily="66" charset="0"/>
              </a:rPr>
              <a:t> 1,2,4,10 </a:t>
            </a:r>
            <a:r>
              <a:rPr lang="fr-FR" sz="2400" u="sng" dirty="0" smtClean="0">
                <a:latin typeface="Comic Sans MS" panose="030F0702030302020204" pitchFamily="66" charset="0"/>
              </a:rPr>
              <a:t>et</a:t>
            </a:r>
            <a:r>
              <a:rPr lang="fr-FR" sz="2400" dirty="0" smtClean="0">
                <a:latin typeface="Comic Sans MS" panose="030F0702030302020204" pitchFamily="66" charset="0"/>
              </a:rPr>
              <a:t> Dispense </a:t>
            </a:r>
            <a:r>
              <a:rPr lang="fr-FR" sz="2400" dirty="0" err="1" smtClean="0">
                <a:latin typeface="Comic Sans MS" panose="030F0702030302020204" pitchFamily="66" charset="0"/>
              </a:rPr>
              <a:t>Mod</a:t>
            </a:r>
            <a:r>
              <a:rPr lang="fr-FR" sz="2400" dirty="0" smtClean="0">
                <a:latin typeface="Comic Sans MS" panose="030F0702030302020204" pitchFamily="66" charset="0"/>
              </a:rPr>
              <a:t> 6 et 9 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552" y="404664"/>
            <a:ext cx="7417494" cy="7100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        </a:t>
            </a:r>
            <a:r>
              <a:rPr lang="fr-FR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IV-Les cursus partiels</a:t>
            </a:r>
          </a:p>
        </p:txBody>
      </p:sp>
    </p:spTree>
    <p:extLst>
      <p:ext uri="{BB962C8B-B14F-4D97-AF65-F5344CB8AC3E}">
        <p14:creationId xmlns:p14="http://schemas.microsoft.com/office/powerpoint/2010/main" val="413453889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3725" cy="1422995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rgbClr val="FF0066"/>
                </a:solidFill>
                <a:latin typeface="Comic Sans MS" pitchFamily="64" charset="0"/>
              </a:rPr>
              <a:t>V- L'organisation</a:t>
            </a:r>
            <a:r>
              <a:rPr lang="fr-FR" sz="3600" dirty="0" smtClean="0">
                <a:solidFill>
                  <a:srgbClr val="FF0066"/>
                </a:solidFill>
                <a:latin typeface="Comic Sans MS" pitchFamily="64" charset="0"/>
              </a:rPr>
              <a:t> </a:t>
            </a:r>
            <a:r>
              <a:rPr lang="fr-FR" sz="3600" b="1" dirty="0">
                <a:solidFill>
                  <a:srgbClr val="FF0066"/>
                </a:solidFill>
                <a:latin typeface="Comic Sans MS" pitchFamily="64" charset="0"/>
              </a:rPr>
              <a:t>de </a:t>
            </a:r>
            <a:r>
              <a:rPr lang="fr-FR" sz="3600" b="1" dirty="0" smtClean="0">
                <a:solidFill>
                  <a:srgbClr val="FF0066"/>
                </a:solidFill>
                <a:latin typeface="Comic Sans MS" pitchFamily="64" charset="0"/>
              </a:rPr>
              <a:t/>
            </a:r>
            <a:br>
              <a:rPr lang="fr-FR" sz="3600" b="1" dirty="0" smtClean="0">
                <a:solidFill>
                  <a:srgbClr val="FF0066"/>
                </a:solidFill>
                <a:latin typeface="Comic Sans MS" pitchFamily="64" charset="0"/>
              </a:rPr>
            </a:br>
            <a:r>
              <a:rPr lang="fr-FR" sz="3600" b="1" dirty="0">
                <a:solidFill>
                  <a:srgbClr val="FF0066"/>
                </a:solidFill>
                <a:latin typeface="Comic Sans MS" pitchFamily="64" charset="0"/>
              </a:rPr>
              <a:t> </a:t>
            </a:r>
            <a:r>
              <a:rPr lang="fr-FR" sz="3600" b="1" dirty="0" smtClean="0">
                <a:solidFill>
                  <a:srgbClr val="FF0066"/>
                </a:solidFill>
                <a:latin typeface="Comic Sans MS" pitchFamily="64" charset="0"/>
              </a:rPr>
              <a:t>   la formation sur  l’IFAS de Neufchâteau</a:t>
            </a:r>
            <a:endParaRPr lang="fr-FR" sz="3600" dirty="0"/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0" y="1600199"/>
            <a:ext cx="8964488" cy="5089525"/>
          </a:xfrm>
        </p:spPr>
        <p:txBody>
          <a:bodyPr/>
          <a:lstStyle/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1006475" lvl="2" indent="-339725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Comic Sans MS" pitchFamily="64" charset="0"/>
              <a:buChar char="-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La formation s'appuie sur le projet pédagogique élaboré en équipe</a:t>
            </a:r>
          </a:p>
          <a:p>
            <a:pPr marL="342900" indent="-342900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1006475" lvl="2" indent="-339725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Comic Sans MS" pitchFamily="64" charset="0"/>
              <a:buChar char="-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L’IFAS reste et demeure le lieu de transmission des connaissances et des savoirs.</a:t>
            </a:r>
          </a:p>
          <a:p>
            <a:pPr marL="342900" indent="-342900" eaLnBrk="1" hangingPunct="1">
              <a:spcBef>
                <a:spcPts val="725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30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ts val="725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29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2900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2900"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  <a:defRPr/>
            </a:pPr>
            <a:endParaRPr lang="fr-FR" sz="3200" dirty="0" smtClean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AE456D4-2E91-4A22-BB46-471F2028AC6C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30607-3A65-48A8-A0AE-36CED9D7C1E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229600" cy="7969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rgbClr val="FF0066"/>
                </a:solidFill>
                <a:latin typeface="Comic Sans MS" pitchFamily="64" charset="0"/>
              </a:rPr>
              <a:t>V – L'organisation IFAS Neufchâteau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50852"/>
            <a:ext cx="8507413" cy="4398962"/>
          </a:xfrm>
        </p:spPr>
        <p:txBody>
          <a:bodyPr/>
          <a:lstStyle/>
          <a:p>
            <a:pPr marL="1123950" lvl="2" indent="-457200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r>
              <a:rPr lang="fr-FR" sz="3200" dirty="0" smtClean="0">
                <a:latin typeface="Comic Sans MS" pitchFamily="64" charset="0"/>
              </a:rPr>
              <a:t>Planification modulaire ( pas forcément chronologique / n° des modules) 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endParaRPr lang="fr-FR" sz="3200" dirty="0" smtClean="0">
              <a:latin typeface="Comic Sans MS" pitchFamily="64" charset="0"/>
            </a:endParaRPr>
          </a:p>
          <a:p>
            <a:pPr marL="1123950" lvl="2" indent="-457200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r>
              <a:rPr lang="fr-FR" sz="3200" dirty="0" smtClean="0">
                <a:latin typeface="Comic Sans MS" pitchFamily="64" charset="0"/>
              </a:rPr>
              <a:t>Plusieurs modules abordés sur une même période d’enseignement</a:t>
            </a:r>
          </a:p>
          <a:p>
            <a:pPr marL="666750" lvl="2" indent="0" eaLnBrk="1" hangingPunct="1">
              <a:spcBef>
                <a:spcPts val="800"/>
              </a:spcBef>
              <a:buClr>
                <a:srgbClr val="CC9900"/>
              </a:buClr>
              <a:buSzPct val="65000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endParaRPr lang="fr-FR" sz="3200" dirty="0" smtClean="0">
              <a:latin typeface="Comic Sans MS" pitchFamily="64" charset="0"/>
            </a:endParaRPr>
          </a:p>
          <a:p>
            <a:pPr marL="1123950" lvl="2" indent="-457200" eaLnBrk="1" hangingPunct="1">
              <a:spcBef>
                <a:spcPts val="800"/>
              </a:spcBef>
              <a:buClr>
                <a:srgbClr val="CC9900"/>
              </a:buClr>
              <a:buSzPct val="65000"/>
              <a:buFont typeface="Arial" panose="020B0604020202020204" pitchFamily="34" charset="0"/>
              <a:buChar char="•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r>
              <a:rPr lang="fr-FR" sz="3200" dirty="0" smtClean="0">
                <a:latin typeface="Comic Sans MS" pitchFamily="64" charset="0"/>
              </a:rPr>
              <a:t>3 semaines de vacances (  N°51,52 en décembre et N°15 en avril )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endParaRPr lang="fr-FR" sz="3200" dirty="0" smtClean="0">
              <a:latin typeface="Comic Sans MS" pitchFamily="64" charset="0"/>
            </a:endParaRP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  <a:tabLst>
                <a:tab pos="1006475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  <a:tab pos="9745663" algn="l"/>
              </a:tabLst>
            </a:pPr>
            <a:endParaRPr lang="fr-FR" sz="3200" dirty="0" smtClean="0"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3F3F-D656-46F8-974E-F244E03E362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body"/>
          </p:nvPr>
        </p:nvSpPr>
        <p:spPr>
          <a:xfrm>
            <a:off x="250825" y="1268760"/>
            <a:ext cx="8569325" cy="4824065"/>
          </a:xfrm>
        </p:spPr>
        <p:txBody>
          <a:bodyPr/>
          <a:lstStyle/>
          <a:p>
            <a:pPr marL="1123950" lvl="2" indent="-457200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u="sng" dirty="0" smtClean="0">
                <a:solidFill>
                  <a:srgbClr val="C00000"/>
                </a:solidFill>
                <a:latin typeface="Comic Sans MS" pitchFamily="64" charset="0"/>
              </a:rPr>
              <a:t>Épreuves écrites</a:t>
            </a:r>
            <a:r>
              <a:rPr lang="fr-FR" sz="3200" b="1" dirty="0" smtClean="0">
                <a:solidFill>
                  <a:srgbClr val="C00000"/>
                </a:solidFill>
                <a:latin typeface="Comic Sans MS" pitchFamily="64" charset="0"/>
              </a:rPr>
              <a:t> :</a:t>
            </a:r>
            <a:endParaRPr lang="fr-FR" sz="3200" b="1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666750" lvl="2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En individuel sur table : modules 1-2-4-9 et 10</a:t>
            </a:r>
          </a:p>
          <a:p>
            <a:pPr marL="666750" lvl="2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Travail personnel maison à partir de situations de stage : modules 3 et 8</a:t>
            </a:r>
          </a:p>
          <a:p>
            <a:pPr marL="666750" lvl="2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En groupe : modules 6 et 7</a:t>
            </a:r>
          </a:p>
          <a:p>
            <a:pPr marL="666750" lvl="2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200" b="1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1123950" lvl="2" indent="-457200" eaLnBrk="1" hangingPunct="1">
              <a:lnSpc>
                <a:spcPct val="80000"/>
              </a:lnSpc>
              <a:spcBef>
                <a:spcPts val="8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u="sng" dirty="0" smtClean="0">
                <a:solidFill>
                  <a:srgbClr val="C00000"/>
                </a:solidFill>
                <a:latin typeface="Comic Sans MS" pitchFamily="64" charset="0"/>
              </a:rPr>
              <a:t>Epreuve Pratique</a:t>
            </a:r>
            <a:r>
              <a:rPr lang="fr-FR" sz="3200" b="1" dirty="0" smtClean="0">
                <a:solidFill>
                  <a:srgbClr val="C00000"/>
                </a:solidFill>
                <a:latin typeface="Comic Sans MS" pitchFamily="64" charset="0"/>
              </a:rPr>
              <a:t> 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en situation simulée = module 5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200" b="1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2900" eaLnBrk="1" hangingPunct="1">
              <a:lnSpc>
                <a:spcPts val="2288"/>
              </a:lnSpc>
              <a:spcBef>
                <a:spcPts val="225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900" b="1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marL="342900" indent="-342900" eaLnBrk="1" hangingPunct="1">
              <a:lnSpc>
                <a:spcPts val="2288"/>
              </a:lnSpc>
              <a:spcBef>
                <a:spcPts val="225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900" b="1" dirty="0" smtClean="0">
              <a:solidFill>
                <a:srgbClr val="006600"/>
              </a:solidFill>
              <a:latin typeface="Comic Sans MS" pitchFamily="64" charset="0"/>
            </a:endParaRPr>
          </a:p>
          <a:p>
            <a:pPr marL="342900" indent="-342900" eaLnBrk="1" hangingPunct="1">
              <a:lnSpc>
                <a:spcPts val="2875"/>
              </a:lnSpc>
              <a:spcBef>
                <a:spcPts val="225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900" b="1" dirty="0" smtClean="0">
                <a:solidFill>
                  <a:srgbClr val="006600"/>
                </a:solidFill>
                <a:latin typeface="Comic Sans MS" pitchFamily="64" charset="0"/>
              </a:rPr>
              <a:t>	</a:t>
            </a:r>
          </a:p>
          <a:p>
            <a:pPr marL="342900" indent="-342900" algn="ctr" eaLnBrk="1" hangingPunct="1">
              <a:lnSpc>
                <a:spcPts val="2288"/>
              </a:lnSpc>
              <a:spcBef>
                <a:spcPts val="225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900" b="1" dirty="0" smtClean="0">
              <a:solidFill>
                <a:srgbClr val="006600"/>
              </a:solidFill>
              <a:latin typeface="Comic Sans MS" pitchFamily="6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225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900" b="1" dirty="0" smtClean="0">
              <a:solidFill>
                <a:srgbClr val="006600"/>
              </a:solidFill>
              <a:latin typeface="Comic Sans MS" pitchFamily="6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2656"/>
            <a:ext cx="8424614" cy="786879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 dirty="0" smtClean="0">
                <a:solidFill>
                  <a:srgbClr val="FF0000"/>
                </a:solidFill>
                <a:latin typeface="Comic Sans MS" pitchFamily="64" charset="0"/>
              </a:rPr>
              <a:t>Evaluation des modules théoriques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5CFC8-A61C-4E1A-9DCF-B94747A5CB9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6225"/>
            <a:ext cx="8228013" cy="1377950"/>
          </a:xfrm>
        </p:spPr>
        <p:txBody>
          <a:bodyPr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b="1" dirty="0" smtClean="0">
                <a:solidFill>
                  <a:srgbClr val="FF3366"/>
                </a:solidFill>
                <a:latin typeface="Comic Sans MS" pitchFamily="64" charset="0"/>
              </a:rPr>
              <a:t>I – Le dispositif réglementaire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5184576"/>
          </a:xfrm>
        </p:spPr>
        <p:txBody>
          <a:bodyPr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b="1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/>
              <a:t>Arrêté du 10 juin 2021 titre I er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/>
              <a:t>   </a:t>
            </a:r>
            <a:r>
              <a:rPr lang="fr-FR" dirty="0" smtClean="0"/>
              <a:t>relatif à la formation conduisant au Diplôme d'Etat d'aide-soignant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i="1" dirty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i="1" dirty="0" smtClean="0"/>
              <a:t>NB : Arrêté du 22 octobre 2005 modifié est abrogé au 30 juin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06F39-0CD1-4693-A2F0-920740C13CC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8241" y="188640"/>
            <a:ext cx="8229600" cy="1139825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smtClean="0">
                <a:solidFill>
                  <a:srgbClr val="FF0066"/>
                </a:solidFill>
                <a:latin typeface="Comic Sans MS" pitchFamily="64" charset="0"/>
              </a:rPr>
              <a:t>LES STAGES</a:t>
            </a:r>
            <a:r>
              <a:rPr lang="fr-FR" b="1" smtClean="0">
                <a:solidFill>
                  <a:srgbClr val="FF0066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1770" y="404664"/>
            <a:ext cx="8229600" cy="5078412"/>
          </a:xfrm>
        </p:spPr>
        <p:txBody>
          <a:bodyPr/>
          <a:lstStyle/>
          <a:p>
            <a:pPr marL="327025" indent="-327025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fr-FR" dirty="0" smtClean="0"/>
          </a:p>
          <a:p>
            <a:pPr marL="327025" indent="-327025" eaLnBrk="1" hangingPunct="1">
              <a:lnSpc>
                <a:spcPct val="90000"/>
              </a:lnSpc>
              <a:spcBef>
                <a:spcPts val="8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fr-FR" sz="3200" dirty="0" smtClean="0">
                <a:latin typeface="Comic Sans MS" pitchFamily="64" charset="0"/>
              </a:rPr>
              <a:t>Les lieux de stage sont multiples ( pas seulement sur Neufchâteau) </a:t>
            </a:r>
            <a:r>
              <a:rPr lang="fr-FR" sz="2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nécessité de se déplacer avec véhicule personnel</a:t>
            </a:r>
            <a:endParaRPr lang="fr-FR" sz="2400" dirty="0" smtClean="0">
              <a:solidFill>
                <a:srgbClr val="92D050"/>
              </a:solidFill>
              <a:latin typeface="Comic Sans MS" pitchFamily="6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fr-FR" sz="3200" dirty="0" smtClean="0">
                <a:latin typeface="Comic Sans MS" pitchFamily="64" charset="0"/>
              </a:rPr>
              <a:t>Les affectations sont effectuées en fonction des objectifs d’acquisition de compétences et du texte en vigueur.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  <a:buClr>
                <a:srgbClr val="CC9900"/>
              </a:buClr>
              <a:buSzPct val="65000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fr-FR" sz="3200" dirty="0" smtClean="0">
              <a:latin typeface="Comic Sans MS" pitchFamily="64" charset="0"/>
            </a:endParaRPr>
          </a:p>
          <a:p>
            <a:pPr marL="327025" indent="-327025" eaLnBrk="1" hangingPunct="1">
              <a:lnSpc>
                <a:spcPct val="9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fr-FR" sz="3200" dirty="0" smtClean="0">
                <a:latin typeface="Comic Sans MS" pitchFamily="64" charset="0"/>
              </a:rPr>
              <a:t>Le choix du stage optionnel peut être remis en question par l’équipe pédagogique si l’élève est en difficulté pour ses acquisitions de compétences</a:t>
            </a:r>
            <a:r>
              <a:rPr lang="fr-FR" b="1" dirty="0" smtClean="0">
                <a:latin typeface="Comic Sans MS" pitchFamily="6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VIE SCOLAIRE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196752"/>
            <a:ext cx="8213725" cy="4514850"/>
          </a:xfrm>
        </p:spPr>
        <p:txBody>
          <a:bodyPr/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Attribution d’un formateur,  référent de suivi pédagogique </a:t>
            </a:r>
          </a:p>
          <a:p>
            <a:endParaRPr lang="fr-FR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Comic Sans MS" panose="030F0702030302020204" pitchFamily="66" charset="0"/>
              </a:rPr>
              <a:t> Personne ressource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Comic Sans MS" panose="030F0702030302020204" pitchFamily="66" charset="0"/>
              </a:rPr>
              <a:t> RDV programmés  et à la demande </a:t>
            </a:r>
            <a:endParaRPr lang="fr-FR" sz="2400" dirty="0" smtClean="0"/>
          </a:p>
          <a:p>
            <a:pPr marL="0" indent="0"/>
            <a:endParaRPr lang="fr-FR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VIE SCOLAIRE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052736"/>
            <a:ext cx="8213725" cy="4658866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2 représentants de classe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siégeant aux  différentes commissions:  </a:t>
            </a:r>
            <a:endParaRPr lang="fr-FR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Instance  Compétente  pour l’Organisation  Générale de  l’Institut (2)</a:t>
            </a:r>
          </a:p>
          <a:p>
            <a:pPr marL="457200" indent="-4572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Section Compétente pour le traitement Pédagogique des situations individuelles des élèves (1)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Comic Sans MS" panose="030F0702030302020204" pitchFamily="66" charset="0"/>
              </a:rPr>
              <a:t>Section </a:t>
            </a:r>
            <a:r>
              <a:rPr lang="fr-FR" sz="2400" dirty="0" smtClean="0">
                <a:latin typeface="Comic Sans MS" panose="030F0702030302020204" pitchFamily="66" charset="0"/>
              </a:rPr>
              <a:t>Compétente </a:t>
            </a:r>
            <a:r>
              <a:rPr lang="fr-FR" sz="2400" dirty="0">
                <a:latin typeface="Comic Sans MS" panose="030F0702030302020204" pitchFamily="66" charset="0"/>
              </a:rPr>
              <a:t>pour le traitement </a:t>
            </a:r>
            <a:r>
              <a:rPr lang="fr-FR" sz="2400" dirty="0" smtClean="0">
                <a:latin typeface="Comic Sans MS" panose="030F0702030302020204" pitchFamily="66" charset="0"/>
              </a:rPr>
              <a:t>des </a:t>
            </a:r>
            <a:r>
              <a:rPr lang="fr-FR" sz="2400" dirty="0">
                <a:latin typeface="Comic Sans MS" panose="030F0702030302020204" pitchFamily="66" charset="0"/>
              </a:rPr>
              <a:t>situations </a:t>
            </a:r>
            <a:r>
              <a:rPr lang="fr-FR" sz="2400" dirty="0" smtClean="0">
                <a:latin typeface="Comic Sans MS" panose="030F0702030302020204" pitchFamily="66" charset="0"/>
              </a:rPr>
              <a:t>Disciplinaires (1)</a:t>
            </a:r>
          </a:p>
          <a:p>
            <a:pPr marL="457200" indent="-457200">
              <a:buFontTx/>
              <a:buChar char="-"/>
            </a:pPr>
            <a:r>
              <a:rPr lang="fr-FR" sz="2400" dirty="0" smtClean="0">
                <a:latin typeface="Comic Sans MS" panose="030F0702030302020204" pitchFamily="66" charset="0"/>
              </a:rPr>
              <a:t>Section relative aux Conditions de Vie des Elèves au sein de l’Institut (2) 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smtClean="0">
                <a:latin typeface="Comic Sans MS" panose="030F0702030302020204" pitchFamily="66" charset="0"/>
              </a:rPr>
              <a:t>  </a:t>
            </a:r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CE94F3C-9A6E-46D6-9284-6CD2330FCC8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277813"/>
            <a:ext cx="91440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100">
                <a:solidFill>
                  <a:srgbClr val="FF0066"/>
                </a:solidFill>
                <a:latin typeface="Garamond" pitchFamily="16" charset="0"/>
              </a:rPr>
              <a:t/>
            </a:r>
            <a:br>
              <a:rPr lang="fr-FR" sz="2100">
                <a:solidFill>
                  <a:srgbClr val="FF0066"/>
                </a:solidFill>
                <a:latin typeface="Garamond" pitchFamily="16" charset="0"/>
              </a:rPr>
            </a:br>
            <a:r>
              <a:rPr lang="fr-FR" sz="2100">
                <a:solidFill>
                  <a:srgbClr val="FF0066"/>
                </a:solidFill>
                <a:latin typeface="Garamond" pitchFamily="16" charset="0"/>
              </a:rPr>
              <a:t/>
            </a:r>
            <a:br>
              <a:rPr lang="fr-FR" sz="2100">
                <a:solidFill>
                  <a:srgbClr val="FF0066"/>
                </a:solidFill>
                <a:latin typeface="Garamond" pitchFamily="16" charset="0"/>
              </a:rPr>
            </a:br>
            <a:endParaRPr lang="fr-FR" sz="2100">
              <a:solidFill>
                <a:srgbClr val="FF0066"/>
              </a:solidFill>
              <a:latin typeface="Garamond" pitchFamily="16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3568" y="1340767"/>
            <a:ext cx="7987357" cy="60038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Si cette formation vous correspond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c</a:t>
            </a: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’est avec plaisir que nous répondrons à vos questions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La direction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&amp;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l’équipe pédagogique et administrative de l’IFAS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/>
            </a:r>
            <a:br>
              <a:rPr lang="fr-F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r>
              <a:rPr lang="fr-F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/>
            </a:r>
            <a:br>
              <a:rPr lang="fr-F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</a:br>
            <a:endParaRPr lang="fr-FR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009"/>
            <a:ext cx="1950889" cy="693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3725" cy="918939"/>
          </a:xfrm>
        </p:spPr>
        <p:txBody>
          <a:bodyPr/>
          <a:lstStyle/>
          <a:p>
            <a:r>
              <a:rPr lang="fr-FR" sz="3600" b="1" dirty="0">
                <a:solidFill>
                  <a:srgbClr val="FF3366"/>
                </a:solidFill>
                <a:latin typeface="Comic Sans MS" pitchFamily="64" charset="0"/>
              </a:rPr>
              <a:t>I – </a:t>
            </a:r>
            <a:r>
              <a:rPr lang="fr-FR" sz="3600" b="1" dirty="0" smtClean="0">
                <a:solidFill>
                  <a:srgbClr val="FF3366"/>
                </a:solidFill>
                <a:latin typeface="Comic Sans MS" pitchFamily="64" charset="0"/>
              </a:rPr>
              <a:t>Arrêté du 10 juin 2021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4896544"/>
          </a:xfrm>
        </p:spPr>
        <p:txBody>
          <a:bodyPr/>
          <a:lstStyle/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/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Chapitre 1 </a:t>
            </a:r>
            <a:r>
              <a:rPr lang="fr-FR" i="1" dirty="0"/>
              <a:t>: </a:t>
            </a:r>
            <a:r>
              <a:rPr lang="fr-FR" dirty="0"/>
              <a:t>contenu et organisation de la formation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/>
              <a:t>Chapitre 2 : organisation des épreuves d’évaluation conduisant à la certification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/>
              <a:t>Chapitre 3 : équivalences de compétences et allègements de formation </a:t>
            </a:r>
          </a:p>
          <a:p>
            <a:pPr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/>
              <a:t>Chapitre </a:t>
            </a:r>
            <a:r>
              <a:rPr lang="fr-FR" dirty="0" smtClean="0"/>
              <a:t>4 : formation des apprentis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A7F98-5617-4A04-8E81-8442AEFF12E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6250"/>
            <a:ext cx="8229600" cy="1068388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dirty="0" smtClean="0">
                <a:solidFill>
                  <a:srgbClr val="FF0066"/>
                </a:solidFill>
                <a:latin typeface="Comic Sans MS" pitchFamily="64" charset="0"/>
              </a:rPr>
              <a:t>I- Les référentiels de la profession </a:t>
            </a:r>
            <a:br>
              <a:rPr lang="fr-FR" sz="3200" b="1" dirty="0" smtClean="0">
                <a:solidFill>
                  <a:srgbClr val="FF0066"/>
                </a:solidFill>
                <a:latin typeface="Comic Sans MS" pitchFamily="64" charset="0"/>
              </a:rPr>
            </a:br>
            <a:r>
              <a:rPr lang="fr-FR" sz="3200" b="1" dirty="0" smtClean="0">
                <a:solidFill>
                  <a:srgbClr val="FF0066"/>
                </a:solidFill>
                <a:latin typeface="Comic Sans MS" pitchFamily="64" charset="0"/>
              </a:rPr>
              <a:t>Aide-soignant</a:t>
            </a:r>
            <a:r>
              <a:rPr lang="fr-FR" sz="3200" b="1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2" y="1772816"/>
            <a:ext cx="8496175" cy="4141787"/>
          </a:xfrm>
        </p:spPr>
        <p:txBody>
          <a:bodyPr/>
          <a:lstStyle/>
          <a:p>
            <a:pPr marL="327025" indent="-327025" eaLnBrk="1" hangingPunct="1"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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Référentiel d’activités (annexe 1)</a:t>
            </a:r>
          </a:p>
          <a:p>
            <a:pPr marL="0" indent="0" eaLnBrk="1" hangingPunct="1">
              <a:spcBef>
                <a:spcPts val="650"/>
              </a:spcBef>
              <a:buClr>
                <a:srgbClr val="CC9900"/>
              </a:buClr>
              <a:buSzPct val="65000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endParaRPr lang="fr-FR" sz="3200" b="1" dirty="0" smtClean="0">
              <a:solidFill>
                <a:schemeClr val="tx1"/>
              </a:solidFill>
              <a:latin typeface="Comic Sans MS" pitchFamily="64" charset="0"/>
            </a:endParaRPr>
          </a:p>
          <a:p>
            <a:pPr marL="327025" indent="-327025" eaLnBrk="1" hangingPunct="1"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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Référentiel de compétences (annexe 2)</a:t>
            </a:r>
          </a:p>
          <a:p>
            <a:pPr marL="0" indent="0" eaLnBrk="1" hangingPunct="1">
              <a:spcBef>
                <a:spcPts val="650"/>
              </a:spcBef>
              <a:buClr>
                <a:srgbClr val="CC9900"/>
              </a:buClr>
              <a:buSzPct val="65000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endParaRPr lang="fr-FR" sz="3200" b="1" dirty="0" smtClean="0">
              <a:solidFill>
                <a:schemeClr val="tx1"/>
              </a:solidFill>
              <a:latin typeface="Comic Sans MS" pitchFamily="64" charset="0"/>
            </a:endParaRPr>
          </a:p>
          <a:p>
            <a:pPr marL="327025" indent="-327025" eaLnBrk="1" hangingPunct="1">
              <a:spcBef>
                <a:spcPts val="650"/>
              </a:spcBef>
              <a:buClr>
                <a:srgbClr val="CC9900"/>
              </a:buClr>
              <a:buSzPct val="65000"/>
              <a:buFont typeface="Wingdings" charset="2"/>
              <a:buChar char="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3200" b="1" dirty="0" smtClean="0">
                <a:solidFill>
                  <a:schemeClr val="tx1"/>
                </a:solidFill>
                <a:latin typeface="Comic Sans MS" pitchFamily="64" charset="0"/>
              </a:rPr>
              <a:t>Référentiel de formation (annexe 3)</a:t>
            </a:r>
            <a:r>
              <a:rPr lang="fr-FR" sz="2600" b="1" dirty="0" smtClean="0">
                <a:solidFill>
                  <a:srgbClr val="FF0066"/>
                </a:solidFill>
                <a:latin typeface="Comic Sans MS" pitchFamily="64" charset="0"/>
              </a:rPr>
              <a:t> </a:t>
            </a:r>
          </a:p>
          <a:p>
            <a:pPr marL="0" indent="0" eaLnBrk="1" hangingPunct="1">
              <a:spcBef>
                <a:spcPts val="650"/>
              </a:spcBef>
              <a:buClr>
                <a:srgbClr val="CC9900"/>
              </a:buClr>
              <a:buSzPct val="65000"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2600" b="1" dirty="0" smtClean="0">
                <a:latin typeface="Comic Sans MS" pitchFamily="64" charset="0"/>
              </a:rPr>
              <a:t/>
            </a:r>
            <a:br>
              <a:rPr lang="fr-FR" sz="2600" b="1" dirty="0" smtClean="0">
                <a:latin typeface="Comic Sans MS" pitchFamily="64" charset="0"/>
              </a:rPr>
            </a:br>
            <a:endParaRPr lang="fr-FR" sz="2600" b="1" dirty="0" smtClean="0">
              <a:latin typeface="Comic Sans MS" pitchFamily="6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621166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                </a:t>
            </a:r>
            <a:endParaRPr lang="en-US" sz="12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633C70C-74DD-45A1-B8ED-698B0C02558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13725" cy="990947"/>
          </a:xfrm>
        </p:spPr>
        <p:txBody>
          <a:bodyPr/>
          <a:lstStyle/>
          <a:p>
            <a:pPr marL="327025" indent="-327025" eaLnBrk="1" hangingPunct="1">
              <a:spcBef>
                <a:spcPts val="650"/>
              </a:spcBef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3600" b="1" dirty="0" smtClean="0">
                <a:solidFill>
                  <a:schemeClr val="tx1"/>
                </a:solidFill>
                <a:latin typeface="Comic Sans MS" pitchFamily="64" charset="0"/>
              </a:rPr>
              <a:t>1-Référentiel d’activités</a:t>
            </a:r>
            <a:endParaRPr lang="fr-FR" sz="3600" b="1" dirty="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504" y="1800225"/>
            <a:ext cx="9036496" cy="7208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Détermine les missions et répertorie toutes les activités professionnelles </a:t>
            </a:r>
          </a:p>
          <a:p>
            <a:pPr marL="457200" indent="-457200">
              <a:lnSpc>
                <a:spcPct val="110000"/>
              </a:lnSpc>
              <a:spcBef>
                <a:spcPts val="2000"/>
              </a:spcBef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Fait référence à 2 types de soins :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>
                <a:solidFill>
                  <a:srgbClr val="000000"/>
                </a:solidFill>
                <a:latin typeface="Comic Sans MS" pitchFamily="64" charset="0"/>
              </a:rPr>
              <a:t>-</a:t>
            </a:r>
            <a:r>
              <a:rPr lang="fr-FR" sz="2800" dirty="0" smtClean="0">
                <a:solidFill>
                  <a:srgbClr val="000000"/>
                </a:solidFill>
                <a:latin typeface="Comic Sans MS" pitchFamily="64" charset="0"/>
              </a:rPr>
              <a:t>courants dits « de la vie quotidienne »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rgbClr val="000000"/>
                </a:solidFill>
                <a:latin typeface="Comic Sans MS" pitchFamily="64" charset="0"/>
              </a:rPr>
              <a:t>-aigus, en collaboration avec un infirmier </a:t>
            </a:r>
            <a:endParaRPr lang="fr-FR" sz="2800" dirty="0">
              <a:solidFill>
                <a:srgbClr val="000000"/>
              </a:solidFill>
              <a:latin typeface="Comic Sans MS" pitchFamily="64" charset="0"/>
            </a:endParaRPr>
          </a:p>
          <a:p>
            <a:pPr marL="457200" indent="-457200">
              <a:lnSpc>
                <a:spcPct val="110000"/>
              </a:lnSpc>
              <a:spcBef>
                <a:spcPts val="2000"/>
              </a:spcBef>
              <a:buClrTx/>
              <a:buSzTx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0000"/>
                </a:solidFill>
                <a:latin typeface="Comic Sans MS" pitchFamily="64" charset="0"/>
              </a:rPr>
              <a:t>Structuré en 5 domaines correspondant à des blocs de compétences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>
              <a:solidFill>
                <a:srgbClr val="000000"/>
              </a:solidFill>
              <a:latin typeface="Comic Sans MS" pitchFamily="64" charset="0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633C70C-74DD-45A1-B8ED-698B0C02558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13725" cy="725487"/>
          </a:xfrm>
        </p:spPr>
        <p:txBody>
          <a:bodyPr/>
          <a:lstStyle/>
          <a:p>
            <a:pPr marL="327025" indent="-327025" eaLnBrk="1" hangingPunct="1">
              <a:spcBef>
                <a:spcPts val="650"/>
              </a:spcBef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fr-FR" sz="4000" b="1" dirty="0" smtClean="0">
                <a:solidFill>
                  <a:schemeClr val="tx1"/>
                </a:solidFill>
                <a:latin typeface="Comic Sans MS" pitchFamily="64" charset="0"/>
              </a:rPr>
              <a:t>2-Référentiel de compétences </a:t>
            </a:r>
            <a:endParaRPr lang="fr-FR" sz="4000" b="1" dirty="0">
              <a:solidFill>
                <a:schemeClr val="tx1"/>
              </a:solidFill>
              <a:latin typeface="Comic Sans MS" pitchFamily="6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1003594"/>
            <a:ext cx="8712968" cy="5367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0066"/>
                </a:solidFill>
                <a:latin typeface="Comic Sans MS" pitchFamily="6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Comic Sans MS" pitchFamily="64" charset="0"/>
              </a:rPr>
              <a:t>Il décrit de façon organisée 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4" charset="0"/>
              </a:rPr>
              <a:t>les savoir-faire, les critères de validation et les indicateurs d’évaluation associés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Comic Sans MS" pitchFamily="64" charset="0"/>
              </a:rPr>
              <a:t>  Il définit 11 compétences classées en </a:t>
            </a:r>
            <a:r>
              <a:rPr lang="fr-FR" sz="3200" dirty="0" smtClean="0">
                <a:solidFill>
                  <a:schemeClr val="tx1"/>
                </a:solidFill>
                <a:latin typeface="Comic Sans MS" pitchFamily="64" charset="0"/>
              </a:rPr>
              <a:t>5 blocs 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Comic Sans MS" pitchFamily="64" charset="0"/>
              </a:rPr>
              <a:t>  Il constitue le support de l’évaluation en stage         (portfolio)</a:t>
            </a:r>
          </a:p>
          <a:p>
            <a:pPr>
              <a:lnSpc>
                <a:spcPct val="110000"/>
              </a:lnSpc>
              <a:spcBef>
                <a:spcPts val="2000"/>
              </a:spcBef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solidFill>
                  <a:schemeClr val="tx1"/>
                </a:solidFill>
                <a:latin typeface="Comic Sans MS" pitchFamily="64" charset="0"/>
              </a:rPr>
              <a:t>  L’acquisition de la totalité des compétences    déterminant l’obtention du diplôme d’Etat d’AS</a:t>
            </a:r>
            <a:endParaRPr lang="fr-FR" sz="2800" dirty="0">
              <a:solidFill>
                <a:schemeClr val="tx1"/>
              </a:solidFill>
              <a:latin typeface="Comic Sans MS" pitchFamily="64" charset="0"/>
            </a:endParaRPr>
          </a:p>
          <a:p>
            <a:pPr algn="ctr">
              <a:lnSpc>
                <a:spcPct val="90000"/>
              </a:lnSpc>
              <a:spcBef>
                <a:spcPts val="20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500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15052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13725" cy="1462360"/>
          </a:xfrm>
        </p:spPr>
        <p:txBody>
          <a:bodyPr/>
          <a:lstStyle/>
          <a:p>
            <a:pPr algn="ctr"/>
            <a:r>
              <a:rPr lang="fr-FR" sz="3200" dirty="0" smtClean="0"/>
              <a:t>Exemple : Compétence 2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0182"/>
            <a:ext cx="8373082" cy="52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hème Offic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1413</Words>
  <Application>Microsoft Office PowerPoint</Application>
  <PresentationFormat>Affichage à l'écran (4:3)</PresentationFormat>
  <Paragraphs>249</Paragraphs>
  <Slides>33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Comic Sans MS</vt:lpstr>
      <vt:lpstr>Garamond</vt:lpstr>
      <vt:lpstr>Times New Roman</vt:lpstr>
      <vt:lpstr>Wingdings</vt:lpstr>
      <vt:lpstr>Thème Office</vt:lpstr>
      <vt:lpstr>Présentation PowerPoint</vt:lpstr>
      <vt:lpstr>PLAN</vt:lpstr>
      <vt:lpstr>I – Le dispositif réglementaire</vt:lpstr>
      <vt:lpstr>I – Arrêté du 10 juin 2021</vt:lpstr>
      <vt:lpstr>I- Les référentiels de la profession  Aide-soignant </vt:lpstr>
      <vt:lpstr>1-Référentiel d’activités</vt:lpstr>
      <vt:lpstr>2-Référentiel de compétences </vt:lpstr>
      <vt:lpstr>Présentation PowerPoint</vt:lpstr>
      <vt:lpstr>Exemple : Compétence 2</vt:lpstr>
      <vt:lpstr>Autre exemple : compétence 7 </vt:lpstr>
      <vt:lpstr>3-Référentiel de formation </vt:lpstr>
      <vt:lpstr>3-Référentiel de formation </vt:lpstr>
      <vt:lpstr>Correspondance des référentiels     </vt:lpstr>
      <vt:lpstr>3-Référentiel de formation </vt:lpstr>
      <vt:lpstr>3-Formation clinique   </vt:lpstr>
      <vt:lpstr>Présentation PowerPoint</vt:lpstr>
      <vt:lpstr>III-Validation de la formation </vt:lpstr>
      <vt:lpstr>III-Validation de la formation </vt:lpstr>
      <vt:lpstr>Evaluation en stage</vt:lpstr>
      <vt:lpstr>Présentation PowerPoint</vt:lpstr>
      <vt:lpstr>Présentation PowerPoint</vt:lpstr>
      <vt:lpstr>Présentation PowerPoint</vt:lpstr>
      <vt:lpstr>Présentation PowerPoint</vt:lpstr>
      <vt:lpstr>III-Validation de la formation </vt:lpstr>
      <vt:lpstr>Présentation PowerPoint</vt:lpstr>
      <vt:lpstr>Présentation PowerPoint</vt:lpstr>
      <vt:lpstr>V- L'organisation de      la formation sur  l’IFAS de Neufchâteau</vt:lpstr>
      <vt:lpstr>V – L'organisation IFAS Neufchâteau</vt:lpstr>
      <vt:lpstr>Evaluation des modules théoriques</vt:lpstr>
      <vt:lpstr>LES STAGES </vt:lpstr>
      <vt:lpstr>           VIE SCOLAIRE</vt:lpstr>
      <vt:lpstr>           VIE SCOLAIRE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Diplôme d’Etat d’aide soignant</dc:title>
  <dc:creator>N Poinsot</dc:creator>
  <cp:lastModifiedBy>Florian LEJEUNE</cp:lastModifiedBy>
  <cp:revision>353</cp:revision>
  <cp:lastPrinted>2021-09-02T08:57:37Z</cp:lastPrinted>
  <dcterms:created xsi:type="dcterms:W3CDTF">2007-10-03T15:16:37Z</dcterms:created>
  <dcterms:modified xsi:type="dcterms:W3CDTF">2022-01-19T13:17:55Z</dcterms:modified>
</cp:coreProperties>
</file>